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78" r:id="rId3"/>
    <p:sldId id="283" r:id="rId4"/>
    <p:sldId id="280" r:id="rId5"/>
    <p:sldId id="282" r:id="rId6"/>
    <p:sldId id="288" r:id="rId7"/>
    <p:sldId id="290" r:id="rId8"/>
    <p:sldId id="289" r:id="rId9"/>
    <p:sldId id="291" r:id="rId10"/>
    <p:sldId id="281" r:id="rId11"/>
    <p:sldId id="294" r:id="rId12"/>
    <p:sldId id="295" r:id="rId13"/>
    <p:sldId id="296" r:id="rId14"/>
    <p:sldId id="297"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8" d="100"/>
          <a:sy n="58" d="100"/>
        </p:scale>
        <p:origin x="77" y="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AE507A8-A5CF-4D38-AB86-7EDDA87A85D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73ED0CC-082F-4160-86E5-0D6041F12778}"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73ED0CC-082F-4160-86E5-0D6041F12778}" type="datetime1">
              <a:rPr lang="en-US" smtClean="0"/>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3ED0CC-082F-4160-86E5-0D6041F12778}" type="datetime1">
              <a:rPr lang="en-US" smtClean="0"/>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0000"/>
          </a:blip>
          <a:stretch>
            <a:fillRect/>
          </a:stretch>
        </p:blipFill>
        <p:spPr>
          <a:xfrm>
            <a:off x="-51706" y="-65314"/>
            <a:ext cx="12192000" cy="69233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Rounded Corners 5"/>
          <p:cNvSpPr/>
          <p:nvPr/>
        </p:nvSpPr>
        <p:spPr>
          <a:xfrm>
            <a:off x="2536371" y="1685925"/>
            <a:ext cx="7569654" cy="2573996"/>
          </a:xfrm>
          <a:prstGeom prst="roundRect">
            <a:avLst/>
          </a:prstGeom>
          <a:solidFill>
            <a:schemeClr val="accent6">
              <a:lumMod val="40000"/>
              <a:lumOff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ctrTitle"/>
          </p:nvPr>
        </p:nvSpPr>
        <p:spPr>
          <a:xfrm>
            <a:off x="2559311" y="2350400"/>
            <a:ext cx="6969967" cy="1763486"/>
          </a:xfrm>
        </p:spPr>
        <p:txBody>
          <a:bodyPr>
            <a:noAutofit/>
          </a:bodyPr>
          <a:lstStyle/>
          <a:p>
            <a:pPr algn="ctr"/>
            <a:r>
              <a:rPr lang="en-US" sz="7200" dirty="0">
                <a:solidFill>
                  <a:srgbClr val="002060"/>
                </a:solidFill>
              </a:rPr>
              <a:t>WAREHOUSE MANAGEMENT</a:t>
            </a:r>
            <a:endParaRPr lang="en-US" sz="7200"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9475" y="398780"/>
            <a:ext cx="9605645" cy="1059180"/>
          </a:xfrm>
        </p:spPr>
        <p:txBody>
          <a:bodyPr/>
          <a:lstStyle/>
          <a:p>
            <a:pPr algn="ctr"/>
            <a:r>
              <a:rPr lang="en-IN" dirty="0"/>
              <a:t>IMPLEMENTATION  </a:t>
            </a:r>
            <a:endParaRPr lang="en-IN" dirty="0"/>
          </a:p>
        </p:txBody>
      </p:sp>
      <p:sp>
        <p:nvSpPr>
          <p:cNvPr id="3" name="Content Placeholder 2"/>
          <p:cNvSpPr>
            <a:spLocks noGrp="1"/>
          </p:cNvSpPr>
          <p:nvPr>
            <p:ph sz="half" idx="4294967295"/>
          </p:nvPr>
        </p:nvSpPr>
        <p:spPr>
          <a:xfrm>
            <a:off x="480695" y="1049020"/>
            <a:ext cx="2105660" cy="492125"/>
          </a:xfrm>
        </p:spPr>
        <p:txBody>
          <a:bodyPr>
            <a:noAutofit/>
          </a:bodyPr>
          <a:lstStyle/>
          <a:p>
            <a:pPr marL="0" indent="0">
              <a:buNone/>
            </a:pPr>
            <a:r>
              <a:rPr lang="en-US" altLang="en-IN" b="1" dirty="0"/>
              <a:t>TECHNICAL SUPPORT</a:t>
            </a:r>
            <a:endParaRPr lang="en-US" altLang="en-IN" b="1" dirty="0"/>
          </a:p>
          <a:p>
            <a:pPr marL="0" indent="0">
              <a:buNone/>
            </a:pPr>
            <a:endParaRPr lang="en-US" altLang="en-IN" b="1" dirty="0"/>
          </a:p>
        </p:txBody>
      </p:sp>
      <p:sp>
        <p:nvSpPr>
          <p:cNvPr id="5" name="Content Placeholder 2"/>
          <p:cNvSpPr>
            <a:spLocks noGrp="1"/>
          </p:cNvSpPr>
          <p:nvPr/>
        </p:nvSpPr>
        <p:spPr>
          <a:xfrm>
            <a:off x="914400" y="1716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r>
              <a:rPr lang="en-US" sz="2800" b="0" i="0" dirty="0">
                <a:solidFill>
                  <a:srgbClr val="000000"/>
                </a:solidFill>
                <a:effectLst/>
                <a:latin typeface="+mj-lt"/>
                <a:cs typeface="+mj-lt"/>
              </a:rPr>
              <a:t>We are using arduino for the implementation.</a:t>
            </a:r>
            <a:endParaRPr lang="en-US" sz="2800" b="0" i="0" dirty="0">
              <a:solidFill>
                <a:srgbClr val="000000"/>
              </a:solidFill>
              <a:effectLst/>
              <a:latin typeface="+mj-lt"/>
              <a:cs typeface="+mj-lt"/>
            </a:endParaRPr>
          </a:p>
          <a:p>
            <a:pPr marL="36830" indent="0">
              <a:buNone/>
            </a:pPr>
            <a:r>
              <a:rPr lang="en-US" sz="2800" b="0" i="0" dirty="0">
                <a:solidFill>
                  <a:srgbClr val="000000"/>
                </a:solidFill>
                <a:effectLst/>
                <a:latin typeface="+mj-lt"/>
                <a:cs typeface="+mj-lt"/>
              </a:rPr>
              <a:t> CODE:</a:t>
            </a:r>
            <a:endParaRPr lang="en-US" sz="2800" b="0" i="0" dirty="0">
              <a:solidFill>
                <a:srgbClr val="000000"/>
              </a:solidFill>
              <a:effectLst/>
              <a:latin typeface="+mj-lt"/>
              <a:cs typeface="+mj-lt"/>
            </a:endParaRPr>
          </a:p>
          <a:p>
            <a:pPr marL="36830" indent="0">
              <a:buNone/>
            </a:pPr>
            <a:endParaRPr lang="en-US" sz="2800" b="0" i="0" dirty="0">
              <a:solidFill>
                <a:srgbClr val="000000"/>
              </a:solidFill>
              <a:effectLst/>
              <a:latin typeface="+mj-lt"/>
              <a:cs typeface="+mj-lt"/>
            </a:endParaRPr>
          </a:p>
        </p:txBody>
      </p:sp>
      <p:pic>
        <p:nvPicPr>
          <p:cNvPr id="6" name="Picture 5"/>
          <p:cNvPicPr>
            <a:picLocks noChangeAspect="1"/>
          </p:cNvPicPr>
          <p:nvPr/>
        </p:nvPicPr>
        <p:blipFill>
          <a:blip r:embed="rId1"/>
          <a:srcRect t="-1803" b="8613"/>
          <a:stretch>
            <a:fillRect/>
          </a:stretch>
        </p:blipFill>
        <p:spPr>
          <a:xfrm>
            <a:off x="1137920" y="2904490"/>
            <a:ext cx="2690495" cy="2746375"/>
          </a:xfrm>
          <a:prstGeom prst="rect">
            <a:avLst/>
          </a:prstGeom>
        </p:spPr>
      </p:pic>
      <p:pic>
        <p:nvPicPr>
          <p:cNvPr id="104" name="Picture 103"/>
          <p:cNvPicPr/>
          <p:nvPr/>
        </p:nvPicPr>
        <p:blipFill>
          <a:blip r:embed="rId2"/>
          <a:stretch>
            <a:fillRect/>
          </a:stretch>
        </p:blipFill>
        <p:spPr>
          <a:xfrm>
            <a:off x="6096000" y="3429000"/>
            <a:ext cx="0" cy="0"/>
          </a:xfrm>
          <a:prstGeom prst="rect">
            <a:avLst/>
          </a:prstGeom>
          <a:noFill/>
          <a:ln w="9525">
            <a:noFill/>
          </a:ln>
        </p:spPr>
      </p:pic>
      <p:pic>
        <p:nvPicPr>
          <p:cNvPr id="7" name="Picture 6"/>
          <p:cNvPicPr>
            <a:picLocks noChangeAspect="1"/>
          </p:cNvPicPr>
          <p:nvPr/>
        </p:nvPicPr>
        <p:blipFill>
          <a:blip r:embed="rId3"/>
          <a:srcRect b="9346"/>
          <a:stretch>
            <a:fillRect/>
          </a:stretch>
        </p:blipFill>
        <p:spPr>
          <a:xfrm>
            <a:off x="5039360" y="2985135"/>
            <a:ext cx="2254885" cy="2665730"/>
          </a:xfrm>
          <a:prstGeom prst="rect">
            <a:avLst/>
          </a:prstGeom>
        </p:spPr>
      </p:pic>
      <p:pic>
        <p:nvPicPr>
          <p:cNvPr id="9" name="Picture 8"/>
          <p:cNvPicPr>
            <a:picLocks noChangeAspect="1"/>
          </p:cNvPicPr>
          <p:nvPr/>
        </p:nvPicPr>
        <p:blipFill>
          <a:blip r:embed="rId4"/>
          <a:srcRect b="8530"/>
          <a:stretch>
            <a:fillRect/>
          </a:stretch>
        </p:blipFill>
        <p:spPr>
          <a:xfrm>
            <a:off x="8179435" y="2985135"/>
            <a:ext cx="2305685" cy="2559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9475" y="398780"/>
            <a:ext cx="9605645" cy="1059180"/>
          </a:xfrm>
        </p:spPr>
        <p:txBody>
          <a:bodyPr/>
          <a:lstStyle/>
          <a:p>
            <a:pPr algn="ctr"/>
            <a:r>
              <a:rPr lang="en-IN" dirty="0"/>
              <a:t>IMPLEMENTATION  </a:t>
            </a:r>
            <a:endParaRPr lang="en-IN" dirty="0"/>
          </a:p>
        </p:txBody>
      </p:sp>
      <p:sp>
        <p:nvSpPr>
          <p:cNvPr id="3" name="Content Placeholder 2"/>
          <p:cNvSpPr>
            <a:spLocks noGrp="1"/>
          </p:cNvSpPr>
          <p:nvPr>
            <p:ph sz="half" idx="4294967295"/>
          </p:nvPr>
        </p:nvSpPr>
        <p:spPr>
          <a:xfrm>
            <a:off x="480695" y="1049020"/>
            <a:ext cx="3152140" cy="492125"/>
          </a:xfrm>
        </p:spPr>
        <p:txBody>
          <a:bodyPr>
            <a:noAutofit/>
          </a:bodyPr>
          <a:lstStyle/>
          <a:p>
            <a:pPr marL="0" indent="0">
              <a:buNone/>
            </a:pPr>
            <a:r>
              <a:rPr lang="en-US" altLang="en-IN" b="1" dirty="0"/>
              <a:t>SAMPLE OUTPUT</a:t>
            </a:r>
            <a:endParaRPr lang="en-US" altLang="en-IN" b="1" dirty="0"/>
          </a:p>
        </p:txBody>
      </p:sp>
      <p:pic>
        <p:nvPicPr>
          <p:cNvPr id="104" name="Picture 103"/>
          <p:cNvPicPr/>
          <p:nvPr/>
        </p:nvPicPr>
        <p:blipFill>
          <a:blip r:embed="rId1"/>
          <a:stretch>
            <a:fillRect/>
          </a:stretch>
        </p:blipFill>
        <p:spPr>
          <a:xfrm>
            <a:off x="6096000" y="3429000"/>
            <a:ext cx="0" cy="0"/>
          </a:xfrm>
          <a:prstGeom prst="rect">
            <a:avLst/>
          </a:prstGeom>
          <a:noFill/>
          <a:ln w="9525">
            <a:noFill/>
          </a:ln>
        </p:spPr>
      </p:pic>
      <p:pic>
        <p:nvPicPr>
          <p:cNvPr id="105" name="Picture 104"/>
          <p:cNvPicPr/>
          <p:nvPr/>
        </p:nvPicPr>
        <p:blipFill>
          <a:blip r:embed="rId1"/>
          <a:stretch>
            <a:fillRect/>
          </a:stretch>
        </p:blipFill>
        <p:spPr>
          <a:xfrm>
            <a:off x="6096000" y="3429000"/>
            <a:ext cx="0" cy="0"/>
          </a:xfrm>
          <a:prstGeom prst="rect">
            <a:avLst/>
          </a:prstGeom>
          <a:noFill/>
          <a:ln w="9525">
            <a:noFill/>
          </a:ln>
        </p:spPr>
      </p:pic>
      <p:pic>
        <p:nvPicPr>
          <p:cNvPr id="4" name="Picture 3"/>
          <p:cNvPicPr>
            <a:picLocks noChangeAspect="1"/>
          </p:cNvPicPr>
          <p:nvPr/>
        </p:nvPicPr>
        <p:blipFill>
          <a:blip r:embed="rId2"/>
          <a:srcRect/>
          <a:stretch>
            <a:fillRect/>
          </a:stretch>
        </p:blipFill>
        <p:spPr>
          <a:xfrm>
            <a:off x="2850515" y="1500505"/>
            <a:ext cx="5832475" cy="38569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9475" y="398780"/>
            <a:ext cx="9605645" cy="1059180"/>
          </a:xfrm>
        </p:spPr>
        <p:txBody>
          <a:bodyPr/>
          <a:lstStyle/>
          <a:p>
            <a:pPr algn="ctr"/>
            <a:r>
              <a:rPr lang="en-US" altLang="en-IN" dirty="0"/>
              <a:t>ADVANTAGES</a:t>
            </a:r>
            <a:endParaRPr lang="en-US" altLang="en-IN" dirty="0"/>
          </a:p>
        </p:txBody>
      </p:sp>
      <p:sp>
        <p:nvSpPr>
          <p:cNvPr id="3" name="Content Placeholder 2"/>
          <p:cNvSpPr>
            <a:spLocks noGrp="1"/>
          </p:cNvSpPr>
          <p:nvPr>
            <p:ph sz="half" idx="4294967295"/>
          </p:nvPr>
        </p:nvSpPr>
        <p:spPr>
          <a:xfrm>
            <a:off x="880110" y="1678940"/>
            <a:ext cx="11144250" cy="3570605"/>
          </a:xfrm>
        </p:spPr>
        <p:txBody>
          <a:bodyPr>
            <a:noAutofit/>
          </a:bodyPr>
          <a:lstStyle/>
          <a:p>
            <a:pPr>
              <a:buFont typeface="Wingdings" panose="05000000000000000000" charset="0"/>
              <a:buChar char="Ø"/>
            </a:pPr>
            <a:r>
              <a:rPr lang="en-US" altLang="en-IN" dirty="0"/>
              <a:t>This methods used to achieve the quality of the grains.</a:t>
            </a:r>
            <a:endParaRPr lang="en-US" altLang="en-IN" dirty="0"/>
          </a:p>
          <a:p>
            <a:pPr>
              <a:buFont typeface="Wingdings" panose="05000000000000000000" charset="0"/>
              <a:buChar char="Ø"/>
            </a:pPr>
            <a:r>
              <a:rPr lang="en-US" altLang="en-IN" dirty="0"/>
              <a:t>optimizes a warehouse's internal operation which can then extend to the broader supply chain.</a:t>
            </a:r>
            <a:endParaRPr lang="en-US" altLang="en-IN" dirty="0"/>
          </a:p>
          <a:p>
            <a:pPr>
              <a:buFont typeface="Wingdings" panose="05000000000000000000" charset="0"/>
              <a:buChar char="Ø"/>
            </a:pPr>
            <a:r>
              <a:rPr lang="en-US" altLang="en-IN" dirty="0"/>
              <a:t>no wastage of money </a:t>
            </a:r>
            <a:endParaRPr lang="en-US" altLang="en-IN" dirty="0"/>
          </a:p>
          <a:p>
            <a:pPr>
              <a:buFont typeface="Wingdings" panose="05000000000000000000" charset="0"/>
              <a:buChar char="Ø"/>
            </a:pPr>
            <a:r>
              <a:rPr lang="en-US" altLang="en-IN" dirty="0"/>
              <a:t> Meet Urgent Demand</a:t>
            </a:r>
            <a:endParaRPr lang="en-US" altLang="en-IN" dirty="0"/>
          </a:p>
          <a:p>
            <a:pPr>
              <a:buFont typeface="Wingdings" panose="05000000000000000000" charset="0"/>
              <a:buChar char="Ø"/>
            </a:pPr>
            <a:r>
              <a:rPr lang="en-US" altLang="en-IN" dirty="0"/>
              <a:t> Keep Goods Safe. ...</a:t>
            </a:r>
            <a:endParaRPr lang="en-US" altLang="en-IN" dirty="0"/>
          </a:p>
          <a:p>
            <a:pPr>
              <a:buFont typeface="Wingdings" panose="05000000000000000000" charset="0"/>
              <a:buChar char="Ø"/>
            </a:pPr>
            <a:r>
              <a:rPr lang="en-US" altLang="en-IN" dirty="0"/>
              <a:t> Keep Your Food from Going Bad</a:t>
            </a:r>
            <a:endParaRPr lang="en-US" altLang="en-IN" dirty="0"/>
          </a:p>
          <a:p>
            <a:pPr>
              <a:buFont typeface="Wingdings" panose="05000000000000000000" charset="0"/>
              <a:buChar char="Ø"/>
            </a:pPr>
            <a:r>
              <a:rPr lang="en-US" altLang="en-IN" dirty="0"/>
              <a:t> Saves a Business a Great Deal of Money.</a:t>
            </a:r>
            <a:endParaRPr lang="en-US" altLang="en-IN" dirty="0"/>
          </a:p>
          <a:p>
            <a:pPr>
              <a:buFont typeface="Wingdings" panose="05000000000000000000" charset="0"/>
              <a:buChar char="Ø"/>
            </a:pPr>
            <a:endParaRPr lang="en-US" altLang="en-IN" dirty="0"/>
          </a:p>
          <a:p>
            <a:pPr marL="0" indent="0">
              <a:buFont typeface="Wingdings" panose="05000000000000000000" charset="0"/>
              <a:buNone/>
            </a:pPr>
            <a:endParaRPr lang="en-US" altLang="en-IN" dirty="0"/>
          </a:p>
        </p:txBody>
      </p:sp>
      <p:pic>
        <p:nvPicPr>
          <p:cNvPr id="104" name="Picture 103"/>
          <p:cNvPicPr/>
          <p:nvPr/>
        </p:nvPicPr>
        <p:blipFill>
          <a:blip r:embed="rId1"/>
          <a:stretch>
            <a:fillRect/>
          </a:stretch>
        </p:blipFill>
        <p:spPr>
          <a:xfrm>
            <a:off x="6096000" y="3429000"/>
            <a:ext cx="0" cy="0"/>
          </a:xfrm>
          <a:prstGeom prst="rect">
            <a:avLst/>
          </a:prstGeom>
          <a:noFill/>
          <a:ln w="9525">
            <a:noFill/>
          </a:ln>
        </p:spPr>
      </p:pic>
      <p:pic>
        <p:nvPicPr>
          <p:cNvPr id="105" name="Picture 104"/>
          <p:cNvPicPr/>
          <p:nvPr/>
        </p:nvPicPr>
        <p:blipFill>
          <a:blip r:embed="rId1"/>
          <a:stretch>
            <a:fillRect/>
          </a:stretch>
        </p:blipFill>
        <p:spPr>
          <a:xfrm>
            <a:off x="6096000" y="3429000"/>
            <a:ext cx="0" cy="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9475" y="398780"/>
            <a:ext cx="9605645" cy="1059180"/>
          </a:xfrm>
        </p:spPr>
        <p:txBody>
          <a:bodyPr/>
          <a:lstStyle/>
          <a:p>
            <a:pPr algn="ctr"/>
            <a:r>
              <a:rPr lang="en-US" altLang="en-IN" dirty="0"/>
              <a:t>FUTURE ENHANCEMENT</a:t>
            </a:r>
            <a:endParaRPr lang="en-US" altLang="en-IN" dirty="0"/>
          </a:p>
        </p:txBody>
      </p:sp>
      <p:sp>
        <p:nvSpPr>
          <p:cNvPr id="3" name="Content Placeholder 2"/>
          <p:cNvSpPr>
            <a:spLocks noGrp="1"/>
          </p:cNvSpPr>
          <p:nvPr>
            <p:ph sz="half" idx="4294967295"/>
          </p:nvPr>
        </p:nvSpPr>
        <p:spPr>
          <a:xfrm>
            <a:off x="880110" y="1678940"/>
            <a:ext cx="11144250" cy="2484120"/>
          </a:xfrm>
        </p:spPr>
        <p:txBody>
          <a:bodyPr>
            <a:noAutofit/>
          </a:bodyPr>
          <a:lstStyle/>
          <a:p>
            <a:pPr>
              <a:buFont typeface="Wingdings" panose="05000000000000000000" charset="0"/>
              <a:buChar char="q"/>
            </a:pPr>
            <a:r>
              <a:rPr lang="en-US" altLang="en-IN" sz="2400" dirty="0"/>
              <a:t>In future, on considering the threshold of the signals we are able to identify the specific reason for the problem in the grains.</a:t>
            </a:r>
            <a:endParaRPr lang="en-US" altLang="en-IN" sz="2400" dirty="0"/>
          </a:p>
          <a:p>
            <a:pPr>
              <a:buFont typeface="Wingdings" panose="05000000000000000000" charset="0"/>
              <a:buChar char="q"/>
            </a:pPr>
            <a:r>
              <a:rPr lang="en-US" altLang="en-IN" sz="2400" dirty="0"/>
              <a:t>In case of fire accident, an alarm can be setup to give alert and safe them from the disaster and safeguard the humans and the grains.</a:t>
            </a:r>
            <a:endParaRPr lang="en-US" altLang="en-IN" sz="2400" dirty="0"/>
          </a:p>
        </p:txBody>
      </p:sp>
      <p:pic>
        <p:nvPicPr>
          <p:cNvPr id="104" name="Picture 103"/>
          <p:cNvPicPr/>
          <p:nvPr/>
        </p:nvPicPr>
        <p:blipFill>
          <a:blip r:embed="rId1"/>
          <a:stretch>
            <a:fillRect/>
          </a:stretch>
        </p:blipFill>
        <p:spPr>
          <a:xfrm>
            <a:off x="6096000" y="3429000"/>
            <a:ext cx="0" cy="0"/>
          </a:xfrm>
          <a:prstGeom prst="rect">
            <a:avLst/>
          </a:prstGeom>
          <a:noFill/>
          <a:ln w="9525">
            <a:noFill/>
          </a:ln>
        </p:spPr>
      </p:pic>
      <p:pic>
        <p:nvPicPr>
          <p:cNvPr id="105" name="Picture 104"/>
          <p:cNvPicPr/>
          <p:nvPr/>
        </p:nvPicPr>
        <p:blipFill>
          <a:blip r:embed="rId1"/>
          <a:stretch>
            <a:fillRect/>
          </a:stretch>
        </p:blipFill>
        <p:spPr>
          <a:xfrm>
            <a:off x="6096000" y="3429000"/>
            <a:ext cx="0" cy="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90975" y="2562225"/>
            <a:ext cx="9603105" cy="1049020"/>
          </a:xfrm>
        </p:spPr>
        <p:txBody>
          <a:bodyPr anchor="b">
            <a:normAutofit/>
          </a:bodyPr>
          <a:lstStyle/>
          <a:p>
            <a:pPr algn="l"/>
            <a:r>
              <a:rPr lang="en-US" sz="6000" dirty="0"/>
              <a:t>THANK YOU</a:t>
            </a:r>
            <a:endParaRPr lang="en-US"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7321" y="2531165"/>
            <a:ext cx="3273287" cy="769441"/>
          </a:xfrm>
          <a:prstGeom prst="rect">
            <a:avLst/>
          </a:prstGeom>
          <a:noFill/>
        </p:spPr>
        <p:txBody>
          <a:bodyPr wrap="square" rtlCol="0">
            <a:spAutoFit/>
          </a:bodyPr>
          <a:lstStyle/>
          <a:p>
            <a:r>
              <a:rPr lang="en-IN" sz="4400" dirty="0"/>
              <a:t>CONTENTS</a:t>
            </a:r>
            <a:endParaRPr lang="en-IN" sz="4400" dirty="0"/>
          </a:p>
        </p:txBody>
      </p:sp>
      <p:sp>
        <p:nvSpPr>
          <p:cNvPr id="6" name="TextBox 5"/>
          <p:cNvSpPr txBox="1"/>
          <p:nvPr/>
        </p:nvSpPr>
        <p:spPr>
          <a:xfrm>
            <a:off x="5406889" y="946115"/>
            <a:ext cx="6149009" cy="4092575"/>
          </a:xfrm>
          <a:prstGeom prst="rect">
            <a:avLst/>
          </a:prstGeom>
          <a:noFill/>
        </p:spPr>
        <p:txBody>
          <a:bodyPr wrap="square" rtlCol="0">
            <a:spAutoFit/>
          </a:bodyPr>
          <a:lstStyle/>
          <a:p>
            <a:pPr marL="285750" indent="-285750">
              <a:buFont typeface="Wingdings" panose="05000000000000000000" pitchFamily="2" charset="2"/>
              <a:buChar char="§"/>
            </a:pPr>
            <a:r>
              <a:rPr lang="en-IN" sz="2000" dirty="0"/>
              <a:t>ABSTRACT</a:t>
            </a:r>
            <a:endParaRPr lang="en-IN" sz="2000" dirty="0"/>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INTRODUCTION</a:t>
            </a:r>
            <a:endParaRPr lang="en-IN" sz="2000" dirty="0"/>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OUR IDEA </a:t>
            </a:r>
            <a:endParaRPr lang="en-IN" sz="2000" dirty="0"/>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IMPLEMENTATION</a:t>
            </a:r>
            <a:endParaRPr lang="en-IN" sz="2000" dirty="0"/>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ADVANTAGES</a:t>
            </a:r>
            <a:endParaRPr lang="en-IN" sz="2000" dirty="0"/>
          </a:p>
          <a:p>
            <a:pPr indent="0">
              <a:buFont typeface="Wingdings" panose="05000000000000000000" pitchFamily="2" charset="2"/>
              <a:buNone/>
            </a:pPr>
            <a:endParaRPr lang="en-IN" sz="2000" dirty="0"/>
          </a:p>
          <a:p>
            <a:pPr marL="285750" indent="-285750">
              <a:buFont typeface="Wingdings" panose="05000000000000000000" pitchFamily="2" charset="2"/>
              <a:buChar char="§"/>
            </a:pPr>
            <a:r>
              <a:rPr lang="en-IN" sz="2000" dirty="0"/>
              <a:t>FUTURE ENHANCEMENT</a:t>
            </a:r>
            <a:endParaRPr lang="en-IN" sz="2000" dirty="0"/>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endParaRPr lang="en-IN" sz="2000" dirty="0"/>
          </a:p>
        </p:txBody>
      </p:sp>
      <p:cxnSp>
        <p:nvCxnSpPr>
          <p:cNvPr id="8" name="Straight Connector 7"/>
          <p:cNvCxnSpPr/>
          <p:nvPr/>
        </p:nvCxnSpPr>
        <p:spPr>
          <a:xfrm>
            <a:off x="4081670" y="1789043"/>
            <a:ext cx="0" cy="26504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40696" y="619125"/>
            <a:ext cx="3869634" cy="844550"/>
          </a:xfrm>
        </p:spPr>
        <p:txBody>
          <a:bodyPr>
            <a:normAutofit/>
          </a:bodyPr>
          <a:lstStyle/>
          <a:p>
            <a:r>
              <a:rPr lang="en-IN" sz="4800" dirty="0"/>
              <a:t>ABSTRACT</a:t>
            </a:r>
            <a:endParaRPr lang="en-IN" sz="4800" dirty="0"/>
          </a:p>
        </p:txBody>
      </p:sp>
      <p:sp>
        <p:nvSpPr>
          <p:cNvPr id="3" name="Content Placeholder 2"/>
          <p:cNvSpPr>
            <a:spLocks noGrp="1"/>
          </p:cNvSpPr>
          <p:nvPr>
            <p:ph idx="4294967295"/>
          </p:nvPr>
        </p:nvSpPr>
        <p:spPr>
          <a:xfrm>
            <a:off x="914400" y="1716881"/>
            <a:ext cx="10363200" cy="3424237"/>
          </a:xfrm>
        </p:spPr>
        <p:txBody>
          <a:bodyPr>
            <a:normAutofit fontScale="90000"/>
          </a:bodyPr>
          <a:lstStyle/>
          <a:p>
            <a:pPr marL="36830" indent="0">
              <a:buNone/>
            </a:pPr>
            <a:r>
              <a:rPr lang="en-US" sz="2800" b="0" i="0" dirty="0">
                <a:solidFill>
                  <a:srgbClr val="000000"/>
                </a:solidFill>
                <a:effectLst/>
                <a:latin typeface="+mj-lt"/>
                <a:cs typeface="+mj-lt"/>
              </a:rPr>
              <a:t>Warehouse operations are generally invisible to customers, but they play a vital role in ensuring on-time delivery. To achieve this goal, good warehouse management ensures all warehouse processes run as effaiciently and accurately as possible.</a:t>
            </a:r>
            <a:r>
              <a:rPr lang="en-IN" sz="2800" dirty="0">
                <a:solidFill>
                  <a:srgbClr val="000000"/>
                </a:solidFill>
                <a:latin typeface="+mj-lt"/>
                <a:cs typeface="+mj-lt"/>
              </a:rPr>
              <a:t> Ensuring the quality of the product is inevitable. So we have an idea to predict whether the products like grains are on the right conditions to ensure the quality of the grains. </a:t>
            </a:r>
            <a:endParaRPr lang="en-IN" sz="2800" dirty="0">
              <a:solidFill>
                <a:srgbClr val="000000"/>
              </a:solidFill>
              <a:latin typeface="+mj-lt"/>
              <a:cs typeface="+mj-lt"/>
            </a:endParaRPr>
          </a:p>
          <a:p>
            <a:pPr marL="36830" indent="0">
              <a:buNone/>
            </a:pPr>
            <a:endParaRPr lang="en-US" sz="2800" b="0" i="0" dirty="0">
              <a:solidFill>
                <a:srgbClr val="000000"/>
              </a:solidFill>
              <a:effectLst/>
              <a:latin typeface="+mj-lt"/>
              <a:cs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9112" y="619125"/>
            <a:ext cx="9342783" cy="653084"/>
          </a:xfrm>
        </p:spPr>
        <p:txBody>
          <a:bodyPr>
            <a:noAutofit/>
          </a:bodyPr>
          <a:lstStyle/>
          <a:p>
            <a:pPr algn="ctr"/>
            <a:r>
              <a:rPr lang="en-IN" sz="4400" dirty="0"/>
              <a:t>Introduction </a:t>
            </a:r>
            <a:endParaRPr lang="en-IN" sz="4400" dirty="0"/>
          </a:p>
        </p:txBody>
      </p:sp>
      <p:sp>
        <p:nvSpPr>
          <p:cNvPr id="4" name="Content Placeholder 2"/>
          <p:cNvSpPr>
            <a:spLocks noGrp="1"/>
          </p:cNvSpPr>
          <p:nvPr/>
        </p:nvSpPr>
        <p:spPr>
          <a:xfrm>
            <a:off x="914400" y="1716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5" name="Content Placeholder 2"/>
          <p:cNvSpPr>
            <a:spLocks noGrp="1"/>
          </p:cNvSpPr>
          <p:nvPr/>
        </p:nvSpPr>
        <p:spPr>
          <a:xfrm>
            <a:off x="1041400" y="1843881"/>
            <a:ext cx="10363200" cy="3424237"/>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r>
              <a:rPr lang="en-US" sz="2800" b="0" i="0" dirty="0">
                <a:solidFill>
                  <a:srgbClr val="000000"/>
                </a:solidFill>
                <a:effectLst/>
                <a:latin typeface="+mj-lt"/>
                <a:cs typeface="+mj-lt"/>
              </a:rPr>
              <a:t>The grains has to be stored safely using proper methods of preservation for consistent supply throughout the year. Cereals, as agricultural produce, occupy an important place in human food, as they are primary sources of energy to the majority of the global population. </a:t>
            </a:r>
            <a:endParaRPr lang="en-US" sz="2800" b="0" i="0" dirty="0">
              <a:solidFill>
                <a:srgbClr val="000000"/>
              </a:solidFill>
              <a:effectLst/>
              <a:latin typeface="+mj-lt"/>
              <a:cs typeface="+mj-lt"/>
            </a:endParaRPr>
          </a:p>
          <a:p>
            <a:pPr marL="36830" indent="0">
              <a:buNone/>
            </a:pPr>
            <a:r>
              <a:rPr lang="en-US" sz="2800" b="0" i="0" dirty="0">
                <a:solidFill>
                  <a:srgbClr val="000000"/>
                </a:solidFill>
                <a:effectLst/>
                <a:latin typeface="+mj-lt"/>
                <a:cs typeface="+mj-lt"/>
              </a:rPr>
              <a:t>Ware house management places a vital role in managing the quality and ensuring the trust of the customers who buy the product from the industries. </a:t>
            </a:r>
            <a:endParaRPr lang="en-US" sz="2800" b="0" i="0" dirty="0">
              <a:solidFill>
                <a:srgbClr val="000000"/>
              </a:solidFill>
              <a:effectLst/>
              <a:latin typeface="+mj-lt"/>
              <a:cs typeface="+mj-lt"/>
            </a:endParaRPr>
          </a:p>
          <a:p>
            <a:pPr marL="36830" indent="0">
              <a:buNone/>
            </a:pPr>
            <a:endParaRPr lang="en-US" sz="2800" b="0" i="0" dirty="0">
              <a:solidFill>
                <a:srgbClr val="000000"/>
              </a:solidFill>
              <a:effectLst/>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537" y="314325"/>
            <a:ext cx="9342783" cy="653084"/>
          </a:xfrm>
        </p:spPr>
        <p:txBody>
          <a:bodyPr>
            <a:noAutofit/>
          </a:bodyPr>
          <a:lstStyle/>
          <a:p>
            <a:pPr algn="ctr"/>
            <a:r>
              <a:rPr lang="en-US" altLang="en-IN" sz="4400" dirty="0"/>
              <a:t>our idea  </a:t>
            </a:r>
            <a:endParaRPr lang="en-US" altLang="en-IN" sz="4400" dirty="0"/>
          </a:p>
        </p:txBody>
      </p:sp>
      <p:sp>
        <p:nvSpPr>
          <p:cNvPr id="4" name="Content Placeholder 2"/>
          <p:cNvSpPr>
            <a:spLocks noGrp="1"/>
          </p:cNvSpPr>
          <p:nvPr/>
        </p:nvSpPr>
        <p:spPr>
          <a:xfrm>
            <a:off x="914400" y="1716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5" name="Content Placeholder 2"/>
          <p:cNvSpPr>
            <a:spLocks noGrp="1"/>
          </p:cNvSpPr>
          <p:nvPr/>
        </p:nvSpPr>
        <p:spPr>
          <a:xfrm>
            <a:off x="309880" y="1196975"/>
            <a:ext cx="6716395" cy="419798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79730" indent="-342900">
              <a:buFont typeface="Wingdings" panose="05000000000000000000" charset="0"/>
              <a:buChar char="§"/>
            </a:pPr>
            <a:r>
              <a:rPr lang="en-US" sz="1800" dirty="0">
                <a:solidFill>
                  <a:srgbClr val="000000"/>
                </a:solidFill>
                <a:latin typeface="+mj-lt"/>
                <a:cs typeface="+mj-lt"/>
                <a:sym typeface="+mn-ea"/>
              </a:rPr>
              <a:t>Inorder to achieve the quality of the grains we are supposed to check the humidity and the temperature continuously. </a:t>
            </a:r>
            <a:endParaRPr lang="en-US" sz="1800" dirty="0">
              <a:solidFill>
                <a:srgbClr val="000000"/>
              </a:solidFill>
              <a:latin typeface="+mj-lt"/>
              <a:cs typeface="+mj-lt"/>
              <a:sym typeface="+mn-ea"/>
            </a:endParaRPr>
          </a:p>
          <a:p>
            <a:pPr marL="379730" indent="-342900">
              <a:buFont typeface="Wingdings" panose="05000000000000000000" charset="0"/>
              <a:buChar char="§"/>
            </a:pPr>
            <a:r>
              <a:rPr lang="en-US" sz="1800" dirty="0">
                <a:solidFill>
                  <a:srgbClr val="000000"/>
                </a:solidFill>
                <a:latin typeface="+mj-lt"/>
                <a:cs typeface="+mj-lt"/>
                <a:sym typeface="+mn-ea"/>
              </a:rPr>
              <a:t>To achieve this we are attaching sensors like CO2, temperature and humidity. So this sensors continuously monitor the quality of the grains based on the air pressure and surroundings.</a:t>
            </a:r>
            <a:endParaRPr lang="en-US" sz="1800" dirty="0">
              <a:solidFill>
                <a:srgbClr val="000000"/>
              </a:solidFill>
              <a:latin typeface="+mj-lt"/>
              <a:cs typeface="+mj-lt"/>
              <a:sym typeface="+mn-ea"/>
            </a:endParaRPr>
          </a:p>
          <a:p>
            <a:pPr marL="379730" indent="-342900">
              <a:buFont typeface="Wingdings" panose="05000000000000000000" charset="0"/>
              <a:buChar char="§"/>
            </a:pPr>
            <a:r>
              <a:rPr lang="en-US" sz="1800" dirty="0">
                <a:solidFill>
                  <a:srgbClr val="000000"/>
                </a:solidFill>
                <a:latin typeface="+mj-lt"/>
                <a:cs typeface="+mj-lt"/>
                <a:sym typeface="+mn-ea"/>
              </a:rPr>
              <a:t>If the grains are affected it gives an alarm to the workers over there and alert them before hand.</a:t>
            </a:r>
            <a:endParaRPr lang="en-US" sz="1800" dirty="0">
              <a:solidFill>
                <a:srgbClr val="000000"/>
              </a:solidFill>
              <a:latin typeface="+mj-lt"/>
              <a:cs typeface="+mj-lt"/>
              <a:sym typeface="+mn-ea"/>
            </a:endParaRPr>
          </a:p>
          <a:p>
            <a:pPr marL="379730" indent="-342900">
              <a:buFont typeface="Wingdings" panose="05000000000000000000" charset="0"/>
              <a:buChar char="§"/>
            </a:pPr>
            <a:r>
              <a:rPr lang="en-US" sz="1800" dirty="0">
                <a:solidFill>
                  <a:srgbClr val="000000"/>
                </a:solidFill>
                <a:latin typeface="+mj-lt"/>
                <a:cs typeface="+mj-lt"/>
                <a:sym typeface="+mn-ea"/>
              </a:rPr>
              <a:t> Additionally, the bugs and insects are detected with the help of passive infrared sensor. </a:t>
            </a:r>
            <a:endParaRPr lang="en-US" sz="1800" dirty="0">
              <a:solidFill>
                <a:srgbClr val="000000"/>
              </a:solidFill>
              <a:latin typeface="+mj-lt"/>
              <a:cs typeface="+mj-lt"/>
              <a:sym typeface="+mn-ea"/>
            </a:endParaRPr>
          </a:p>
          <a:p>
            <a:pPr marL="379730" indent="-342900">
              <a:buFont typeface="Wingdings" panose="05000000000000000000" charset="0"/>
              <a:buChar char="§"/>
            </a:pPr>
            <a:r>
              <a:rPr lang="en-US" sz="1800" dirty="0">
                <a:solidFill>
                  <a:srgbClr val="000000"/>
                </a:solidFill>
                <a:latin typeface="+mj-lt"/>
                <a:cs typeface="+mj-lt"/>
                <a:sym typeface="+mn-ea"/>
              </a:rPr>
              <a:t>To the extension, through the GSM module, the status of the grains are updated, so that for the workers it will be easy to manage and maintain the grains  </a:t>
            </a:r>
            <a:endParaRPr lang="en-US" sz="1800" dirty="0">
              <a:solidFill>
                <a:srgbClr val="000000"/>
              </a:solidFill>
              <a:latin typeface="+mj-lt"/>
              <a:cs typeface="+mj-lt"/>
              <a:sym typeface="+mn-ea"/>
            </a:endParaRPr>
          </a:p>
          <a:p>
            <a:pPr marL="36830" indent="0">
              <a:buFont typeface="Wingdings" panose="05000000000000000000" charset="0"/>
              <a:buNone/>
            </a:pPr>
            <a:endParaRPr lang="en-US" sz="1800" dirty="0">
              <a:solidFill>
                <a:srgbClr val="000000"/>
              </a:solidFill>
              <a:latin typeface="+mj-lt"/>
              <a:cs typeface="+mj-lt"/>
              <a:sym typeface="+mn-ea"/>
            </a:endParaRPr>
          </a:p>
          <a:p>
            <a:pPr marL="36830" indent="0">
              <a:buFont typeface="Wingdings" panose="05000000000000000000" charset="0"/>
              <a:buNone/>
            </a:pPr>
            <a:endParaRPr lang="en-US" sz="1800" dirty="0">
              <a:solidFill>
                <a:srgbClr val="000000"/>
              </a:solidFill>
              <a:latin typeface="+mj-lt"/>
              <a:cs typeface="+mj-lt"/>
              <a:sym typeface="+mn-ea"/>
            </a:endParaRPr>
          </a:p>
          <a:p>
            <a:pPr marL="379730" indent="-342900">
              <a:buFont typeface="Wingdings" panose="05000000000000000000" charset="0"/>
              <a:buChar char="§"/>
            </a:pPr>
            <a:endParaRPr lang="en-US" sz="1800" dirty="0">
              <a:solidFill>
                <a:srgbClr val="000000"/>
              </a:solidFill>
              <a:latin typeface="+mj-lt"/>
              <a:cs typeface="+mj-lt"/>
              <a:sym typeface="+mn-ea"/>
            </a:endParaRPr>
          </a:p>
          <a:p>
            <a:pPr marL="322580" indent="-285750">
              <a:buFont typeface="Wingdings" panose="05000000000000000000" charset="0"/>
              <a:buChar char="§"/>
            </a:pPr>
            <a:endParaRPr lang="en-US" sz="1800" b="0" i="0" dirty="0">
              <a:solidFill>
                <a:srgbClr val="000000"/>
              </a:solidFill>
              <a:effectLst/>
              <a:latin typeface="+mj-lt"/>
              <a:cs typeface="+mj-lt"/>
              <a:sym typeface="+mn-ea"/>
            </a:endParaRPr>
          </a:p>
        </p:txBody>
      </p:sp>
      <p:sp>
        <p:nvSpPr>
          <p:cNvPr id="3" name="Content Placeholder 2"/>
          <p:cNvSpPr>
            <a:spLocks noGrp="1"/>
          </p:cNvSpPr>
          <p:nvPr/>
        </p:nvSpPr>
        <p:spPr>
          <a:xfrm>
            <a:off x="1168400" y="1970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6" name="Content Placeholder 2"/>
          <p:cNvSpPr>
            <a:spLocks noGrp="1"/>
          </p:cNvSpPr>
          <p:nvPr/>
        </p:nvSpPr>
        <p:spPr>
          <a:xfrm>
            <a:off x="1295400" y="2097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pic>
        <p:nvPicPr>
          <p:cNvPr id="7" name="Picture 6"/>
          <p:cNvPicPr>
            <a:picLocks noChangeAspect="1"/>
          </p:cNvPicPr>
          <p:nvPr/>
        </p:nvPicPr>
        <p:blipFill>
          <a:blip r:embed="rId1"/>
          <a:stretch>
            <a:fillRect/>
          </a:stretch>
        </p:blipFill>
        <p:spPr>
          <a:xfrm>
            <a:off x="7026275" y="1271905"/>
            <a:ext cx="4773930" cy="41433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9112" y="619125"/>
            <a:ext cx="9342783" cy="653084"/>
          </a:xfrm>
        </p:spPr>
        <p:txBody>
          <a:bodyPr>
            <a:noAutofit/>
          </a:bodyPr>
          <a:lstStyle/>
          <a:p>
            <a:pPr algn="ctr"/>
            <a:r>
              <a:rPr lang="en-US" altLang="en-IN" sz="4400" dirty="0"/>
              <a:t>our idea  </a:t>
            </a:r>
            <a:endParaRPr lang="en-US" altLang="en-IN" sz="4400" dirty="0"/>
          </a:p>
        </p:txBody>
      </p:sp>
      <p:sp>
        <p:nvSpPr>
          <p:cNvPr id="4" name="Content Placeholder 2"/>
          <p:cNvSpPr>
            <a:spLocks noGrp="1"/>
          </p:cNvSpPr>
          <p:nvPr/>
        </p:nvSpPr>
        <p:spPr>
          <a:xfrm>
            <a:off x="914400" y="1716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5" name="Content Placeholder 2"/>
          <p:cNvSpPr>
            <a:spLocks noGrp="1"/>
          </p:cNvSpPr>
          <p:nvPr/>
        </p:nvSpPr>
        <p:spPr>
          <a:xfrm>
            <a:off x="1021080" y="1196975"/>
            <a:ext cx="7822565" cy="419798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Font typeface="Wingdings" panose="05000000000000000000" charset="0"/>
              <a:buNone/>
            </a:pPr>
            <a:r>
              <a:rPr lang="en-US" sz="1800" b="1" i="0" u="sng" dirty="0">
                <a:solidFill>
                  <a:srgbClr val="000000"/>
                </a:solidFill>
                <a:effectLst/>
                <a:latin typeface="+mj-lt"/>
                <a:cs typeface="+mj-lt"/>
                <a:sym typeface="+mn-ea"/>
              </a:rPr>
              <a:t>SENSORS USED:</a:t>
            </a:r>
            <a:endParaRPr lang="en-US" sz="1800" b="1" i="0" u="sng" dirty="0">
              <a:solidFill>
                <a:srgbClr val="000000"/>
              </a:solidFill>
              <a:effectLst/>
              <a:latin typeface="+mj-lt"/>
              <a:cs typeface="+mj-lt"/>
              <a:sym typeface="+mn-ea"/>
            </a:endParaRPr>
          </a:p>
          <a:p>
            <a:pPr marL="36830" indent="0">
              <a:buFont typeface="Wingdings" panose="05000000000000000000" charset="0"/>
              <a:buNone/>
            </a:pPr>
            <a:r>
              <a:rPr lang="en-US" sz="1800" b="1" i="0" dirty="0">
                <a:solidFill>
                  <a:srgbClr val="000000"/>
                </a:solidFill>
                <a:effectLst/>
                <a:latin typeface="+mj-lt"/>
                <a:cs typeface="+mj-lt"/>
                <a:sym typeface="+mn-ea"/>
              </a:rPr>
              <a:t>TEMPERATURE AND HUMIDITY SENSOR:</a:t>
            </a:r>
            <a:endParaRPr lang="en-US" sz="1800" b="1" i="0" dirty="0">
              <a:solidFill>
                <a:srgbClr val="000000"/>
              </a:solidFill>
              <a:effectLst/>
              <a:latin typeface="+mj-lt"/>
              <a:cs typeface="+mj-lt"/>
              <a:sym typeface="+mn-ea"/>
            </a:endParaRPr>
          </a:p>
          <a:p>
            <a:pPr marL="36830" indent="0">
              <a:buFont typeface="Wingdings" panose="05000000000000000000" charset="0"/>
              <a:buNone/>
            </a:pPr>
            <a:r>
              <a:rPr lang="en-US" sz="1800" b="0" i="0" dirty="0">
                <a:solidFill>
                  <a:srgbClr val="000000"/>
                </a:solidFill>
                <a:effectLst/>
                <a:latin typeface="+mj-lt"/>
                <a:cs typeface="+mj-lt"/>
                <a:sym typeface="+mn-ea"/>
              </a:rPr>
              <a:t>Temperature and humidity sensor (or rh temp sensor) is devices that can convert temperature and humidity into electrical signals that can easily measure temperature and humidity.</a:t>
            </a:r>
            <a:endParaRPr lang="en-US" sz="1800" b="0" i="0" dirty="0">
              <a:solidFill>
                <a:srgbClr val="000000"/>
              </a:solidFill>
              <a:effectLst/>
              <a:latin typeface="+mj-lt"/>
              <a:cs typeface="+mj-lt"/>
              <a:sym typeface="+mn-ea"/>
            </a:endParaRPr>
          </a:p>
          <a:p>
            <a:pPr marL="36830" indent="0">
              <a:buFont typeface="Wingdings" panose="05000000000000000000" charset="0"/>
              <a:buNone/>
            </a:pPr>
            <a:r>
              <a:rPr lang="en-US" sz="1800" b="0" i="0" dirty="0">
                <a:solidFill>
                  <a:srgbClr val="000000"/>
                </a:solidFill>
                <a:effectLst/>
                <a:latin typeface="+mj-lt"/>
                <a:cs typeface="+mj-lt"/>
                <a:sym typeface="+mn-ea"/>
              </a:rPr>
              <a:t>It has high reliability and excellent long-term stability, thanks to the exclusive digital signal acquisition technique and temperature &amp; humidity sensing technology.</a:t>
            </a:r>
            <a:endParaRPr lang="en-US" sz="1800" b="0" i="0" dirty="0">
              <a:solidFill>
                <a:srgbClr val="000000"/>
              </a:solidFill>
              <a:effectLst/>
              <a:latin typeface="+mj-lt"/>
              <a:cs typeface="+mj-lt"/>
              <a:sym typeface="+mn-ea"/>
            </a:endParaRPr>
          </a:p>
          <a:p>
            <a:pPr marL="36830" indent="0">
              <a:buFont typeface="Wingdings" panose="05000000000000000000" charset="0"/>
              <a:buNone/>
            </a:pPr>
            <a:r>
              <a:rPr lang="en-US" sz="1800" b="1" i="0" dirty="0">
                <a:solidFill>
                  <a:srgbClr val="000000"/>
                </a:solidFill>
                <a:effectLst/>
                <a:latin typeface="+mj-lt"/>
                <a:cs typeface="+mj-lt"/>
                <a:sym typeface="+mn-ea"/>
              </a:rPr>
              <a:t>Range:</a:t>
            </a:r>
            <a:endParaRPr lang="en-US" sz="1800" b="1" i="0" dirty="0">
              <a:solidFill>
                <a:srgbClr val="000000"/>
              </a:solidFill>
              <a:effectLst/>
              <a:latin typeface="+mj-lt"/>
              <a:cs typeface="+mj-lt"/>
              <a:sym typeface="+mn-ea"/>
            </a:endParaRPr>
          </a:p>
          <a:p>
            <a:pPr marL="36830" indent="0">
              <a:buFont typeface="Wingdings" panose="05000000000000000000" charset="0"/>
              <a:buNone/>
            </a:pPr>
            <a:r>
              <a:rPr lang="en-US" sz="1800" b="0" i="0" dirty="0">
                <a:solidFill>
                  <a:srgbClr val="000000"/>
                </a:solidFill>
                <a:effectLst/>
                <a:latin typeface="+mj-lt"/>
                <a:cs typeface="+mj-lt"/>
                <a:sym typeface="+mn-ea"/>
              </a:rPr>
              <a:t>Temperature of 15 °C and humidity of 10 and 12% guarantee maintenance of the quality of the grain stored in a closed system. Correct storage ensures that the grain can have long-term nutraceutical action.</a:t>
            </a:r>
            <a:endParaRPr lang="en-US" sz="1800" b="0" i="0" dirty="0">
              <a:solidFill>
                <a:srgbClr val="000000"/>
              </a:solidFill>
              <a:effectLst/>
              <a:latin typeface="+mj-lt"/>
              <a:cs typeface="+mj-lt"/>
              <a:sym typeface="+mn-ea"/>
            </a:endParaRPr>
          </a:p>
        </p:txBody>
      </p:sp>
      <p:sp>
        <p:nvSpPr>
          <p:cNvPr id="3" name="Content Placeholder 2"/>
          <p:cNvSpPr>
            <a:spLocks noGrp="1"/>
          </p:cNvSpPr>
          <p:nvPr/>
        </p:nvSpPr>
        <p:spPr>
          <a:xfrm>
            <a:off x="1178560" y="1970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6" name="Content Placeholder 2"/>
          <p:cNvSpPr>
            <a:spLocks noGrp="1"/>
          </p:cNvSpPr>
          <p:nvPr/>
        </p:nvSpPr>
        <p:spPr>
          <a:xfrm>
            <a:off x="1082040" y="2097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pic>
        <p:nvPicPr>
          <p:cNvPr id="103" name="Picture 102"/>
          <p:cNvPicPr/>
          <p:nvPr/>
        </p:nvPicPr>
        <p:blipFill>
          <a:blip r:embed="rId1"/>
          <a:stretch>
            <a:fillRect/>
          </a:stretch>
        </p:blipFill>
        <p:spPr>
          <a:xfrm>
            <a:off x="9027160" y="1971040"/>
            <a:ext cx="2092325" cy="260223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9112" y="619125"/>
            <a:ext cx="9342783" cy="653084"/>
          </a:xfrm>
        </p:spPr>
        <p:txBody>
          <a:bodyPr>
            <a:noAutofit/>
          </a:bodyPr>
          <a:lstStyle/>
          <a:p>
            <a:pPr algn="ctr"/>
            <a:r>
              <a:rPr lang="en-US" altLang="en-IN" sz="4400" dirty="0"/>
              <a:t>our idea  </a:t>
            </a:r>
            <a:endParaRPr lang="en-US" altLang="en-IN" sz="4400" dirty="0"/>
          </a:p>
        </p:txBody>
      </p:sp>
      <p:sp>
        <p:nvSpPr>
          <p:cNvPr id="4" name="Content Placeholder 2"/>
          <p:cNvSpPr>
            <a:spLocks noGrp="1"/>
          </p:cNvSpPr>
          <p:nvPr/>
        </p:nvSpPr>
        <p:spPr>
          <a:xfrm>
            <a:off x="914400" y="1716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5" name="Content Placeholder 2"/>
          <p:cNvSpPr>
            <a:spLocks noGrp="1"/>
          </p:cNvSpPr>
          <p:nvPr/>
        </p:nvSpPr>
        <p:spPr>
          <a:xfrm>
            <a:off x="1021080" y="1196975"/>
            <a:ext cx="7165340" cy="419798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Font typeface="Wingdings" panose="05000000000000000000" charset="0"/>
              <a:buNone/>
            </a:pPr>
            <a:r>
              <a:rPr lang="en-US" b="1" i="0" u="sng" dirty="0">
                <a:solidFill>
                  <a:srgbClr val="000000"/>
                </a:solidFill>
                <a:effectLst/>
                <a:latin typeface="+mj-lt"/>
                <a:cs typeface="+mj-lt"/>
                <a:sym typeface="+mn-ea"/>
              </a:rPr>
              <a:t>SENSORS USED:</a:t>
            </a:r>
            <a:endParaRPr lang="en-US" b="1" i="0" u="sng" dirty="0">
              <a:solidFill>
                <a:srgbClr val="000000"/>
              </a:solidFill>
              <a:effectLst/>
              <a:latin typeface="+mj-lt"/>
              <a:cs typeface="+mj-lt"/>
              <a:sym typeface="+mn-ea"/>
            </a:endParaRPr>
          </a:p>
          <a:p>
            <a:pPr marL="36830" indent="0">
              <a:buFont typeface="Wingdings" panose="05000000000000000000" charset="0"/>
              <a:buNone/>
            </a:pPr>
            <a:r>
              <a:rPr lang="en-US" b="1" i="0" dirty="0">
                <a:solidFill>
                  <a:srgbClr val="000000"/>
                </a:solidFill>
                <a:effectLst/>
                <a:latin typeface="+mj-lt"/>
                <a:cs typeface="+mj-lt"/>
                <a:sym typeface="+mn-ea"/>
              </a:rPr>
              <a:t>CO2 SENSOR:</a:t>
            </a:r>
            <a:endParaRPr lang="en-US" b="1" i="0" dirty="0">
              <a:solidFill>
                <a:srgbClr val="000000"/>
              </a:solidFill>
              <a:effectLst/>
              <a:latin typeface="+mj-lt"/>
              <a:cs typeface="+mj-lt"/>
              <a:sym typeface="+mn-ea"/>
            </a:endParaRPr>
          </a:p>
          <a:p>
            <a:pPr marL="36830" indent="0">
              <a:buFont typeface="Wingdings" panose="05000000000000000000" charset="0"/>
              <a:buNone/>
            </a:pPr>
            <a:r>
              <a:rPr lang="en-US" b="0" i="0" dirty="0">
                <a:solidFill>
                  <a:srgbClr val="000000"/>
                </a:solidFill>
                <a:effectLst/>
                <a:latin typeface="+mj-lt"/>
                <a:cs typeface="+mj-lt"/>
                <a:sym typeface="+mn-ea"/>
              </a:rPr>
              <a:t>A carbon dioxide (CO2) sensor is a device used to measure the concentration of carbon dioxide gas in the atmosphere. </a:t>
            </a:r>
            <a:endParaRPr lang="en-US" b="0" i="0" dirty="0">
              <a:solidFill>
                <a:srgbClr val="000000"/>
              </a:solidFill>
              <a:effectLst/>
              <a:latin typeface="+mj-lt"/>
              <a:cs typeface="+mj-lt"/>
              <a:sym typeface="+mn-ea"/>
            </a:endParaRPr>
          </a:p>
          <a:p>
            <a:pPr marL="36830" indent="0">
              <a:buFont typeface="Wingdings" panose="05000000000000000000" charset="0"/>
              <a:buNone/>
            </a:pPr>
            <a:r>
              <a:rPr lang="en-US" b="0" i="0" dirty="0">
                <a:solidFill>
                  <a:srgbClr val="000000"/>
                </a:solidFill>
                <a:effectLst/>
                <a:latin typeface="+mj-lt"/>
                <a:cs typeface="+mj-lt"/>
                <a:sym typeface="+mn-ea"/>
              </a:rPr>
              <a:t>It is measured using “parts per million” (ppm) and typically has a presence of around 400 ppm.</a:t>
            </a:r>
            <a:endParaRPr lang="en-US" b="0" i="0" dirty="0">
              <a:solidFill>
                <a:srgbClr val="000000"/>
              </a:solidFill>
              <a:effectLst/>
              <a:latin typeface="+mj-lt"/>
              <a:cs typeface="+mj-lt"/>
              <a:sym typeface="+mn-ea"/>
            </a:endParaRPr>
          </a:p>
          <a:p>
            <a:pPr marL="36830" indent="0">
              <a:buFont typeface="Wingdings" panose="05000000000000000000" charset="0"/>
              <a:buNone/>
            </a:pPr>
            <a:r>
              <a:rPr lang="en-US" b="1" i="0" dirty="0">
                <a:solidFill>
                  <a:srgbClr val="000000"/>
                </a:solidFill>
                <a:effectLst/>
                <a:latin typeface="+mj-lt"/>
                <a:cs typeface="+mj-lt"/>
                <a:sym typeface="+mn-ea"/>
              </a:rPr>
              <a:t>Range:</a:t>
            </a:r>
            <a:endParaRPr lang="en-US" b="1" i="0" dirty="0">
              <a:solidFill>
                <a:srgbClr val="000000"/>
              </a:solidFill>
              <a:effectLst/>
              <a:latin typeface="+mj-lt"/>
              <a:cs typeface="+mj-lt"/>
              <a:sym typeface="+mn-ea"/>
            </a:endParaRPr>
          </a:p>
          <a:p>
            <a:pPr marL="36830" indent="0">
              <a:lnSpc>
                <a:spcPct val="100000"/>
              </a:lnSpc>
              <a:buFont typeface="Wingdings" panose="05000000000000000000" charset="0"/>
              <a:buNone/>
            </a:pPr>
            <a:r>
              <a:rPr lang="en-US" b="0" i="0" dirty="0">
                <a:solidFill>
                  <a:srgbClr val="000000"/>
                </a:solidFill>
                <a:effectLst/>
                <a:latin typeface="+mj-lt"/>
                <a:cs typeface="+mj-lt"/>
                <a:sym typeface="+mn-ea"/>
              </a:rPr>
              <a:t>The data showed that safe grain storage was observed at CO 2 concentrations of 400 to 500 ppm. Higher concentrations of CO 2 clearly showed mold spoilage or insect activity inside the grain storage silo.</a:t>
            </a:r>
            <a:endParaRPr lang="en-US" b="0" i="0" dirty="0">
              <a:solidFill>
                <a:srgbClr val="000000"/>
              </a:solidFill>
              <a:effectLst/>
              <a:latin typeface="+mj-lt"/>
              <a:cs typeface="+mj-lt"/>
              <a:sym typeface="+mn-ea"/>
            </a:endParaRPr>
          </a:p>
        </p:txBody>
      </p:sp>
      <p:sp>
        <p:nvSpPr>
          <p:cNvPr id="3" name="Content Placeholder 2"/>
          <p:cNvSpPr>
            <a:spLocks noGrp="1"/>
          </p:cNvSpPr>
          <p:nvPr/>
        </p:nvSpPr>
        <p:spPr>
          <a:xfrm>
            <a:off x="1178560" y="1970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6" name="Content Placeholder 2"/>
          <p:cNvSpPr>
            <a:spLocks noGrp="1"/>
          </p:cNvSpPr>
          <p:nvPr/>
        </p:nvSpPr>
        <p:spPr>
          <a:xfrm>
            <a:off x="1295400" y="2097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pic>
        <p:nvPicPr>
          <p:cNvPr id="102" name="Picture 101"/>
          <p:cNvPicPr/>
          <p:nvPr/>
        </p:nvPicPr>
        <p:blipFill>
          <a:blip r:embed="rId1"/>
          <a:stretch>
            <a:fillRect/>
          </a:stretch>
        </p:blipFill>
        <p:spPr>
          <a:xfrm>
            <a:off x="8641080" y="1837690"/>
            <a:ext cx="2204720" cy="291655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9112" y="619125"/>
            <a:ext cx="9342783" cy="653084"/>
          </a:xfrm>
        </p:spPr>
        <p:txBody>
          <a:bodyPr>
            <a:noAutofit/>
          </a:bodyPr>
          <a:lstStyle/>
          <a:p>
            <a:pPr algn="ctr"/>
            <a:r>
              <a:rPr lang="en-US" altLang="en-IN" sz="4400" dirty="0"/>
              <a:t>our idea  </a:t>
            </a:r>
            <a:endParaRPr lang="en-US" altLang="en-IN" sz="4400" dirty="0"/>
          </a:p>
        </p:txBody>
      </p:sp>
      <p:sp>
        <p:nvSpPr>
          <p:cNvPr id="4" name="Content Placeholder 2"/>
          <p:cNvSpPr>
            <a:spLocks noGrp="1"/>
          </p:cNvSpPr>
          <p:nvPr/>
        </p:nvSpPr>
        <p:spPr>
          <a:xfrm>
            <a:off x="914400" y="1716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5" name="Content Placeholder 2"/>
          <p:cNvSpPr>
            <a:spLocks noGrp="1"/>
          </p:cNvSpPr>
          <p:nvPr/>
        </p:nvSpPr>
        <p:spPr>
          <a:xfrm>
            <a:off x="1021080" y="1196975"/>
            <a:ext cx="6533515" cy="419798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Font typeface="Wingdings" panose="05000000000000000000" charset="0"/>
              <a:buNone/>
            </a:pPr>
            <a:r>
              <a:rPr lang="en-US" b="1" i="0" u="sng" dirty="0">
                <a:solidFill>
                  <a:srgbClr val="000000"/>
                </a:solidFill>
                <a:effectLst/>
                <a:latin typeface="+mj-lt"/>
                <a:cs typeface="+mj-lt"/>
                <a:sym typeface="+mn-ea"/>
              </a:rPr>
              <a:t>SENSORS USED:</a:t>
            </a:r>
            <a:endParaRPr lang="en-US" b="1" i="0" u="sng" dirty="0">
              <a:solidFill>
                <a:srgbClr val="000000"/>
              </a:solidFill>
              <a:effectLst/>
              <a:latin typeface="+mj-lt"/>
              <a:cs typeface="+mj-lt"/>
              <a:sym typeface="+mn-ea"/>
            </a:endParaRPr>
          </a:p>
          <a:p>
            <a:pPr marL="36830" indent="0">
              <a:buFont typeface="Wingdings" panose="05000000000000000000" charset="0"/>
              <a:buNone/>
            </a:pPr>
            <a:r>
              <a:rPr lang="en-US" b="1" i="0" dirty="0">
                <a:solidFill>
                  <a:srgbClr val="000000"/>
                </a:solidFill>
                <a:effectLst/>
                <a:latin typeface="+mj-lt"/>
                <a:cs typeface="+mj-lt"/>
                <a:sym typeface="+mn-ea"/>
              </a:rPr>
              <a:t>PASSIVE INFRARED SENSOR:</a:t>
            </a:r>
            <a:endParaRPr lang="en-US" b="1" i="0" dirty="0">
              <a:solidFill>
                <a:srgbClr val="000000"/>
              </a:solidFill>
              <a:effectLst/>
              <a:latin typeface="+mj-lt"/>
              <a:cs typeface="+mj-lt"/>
              <a:sym typeface="+mn-ea"/>
            </a:endParaRPr>
          </a:p>
          <a:p>
            <a:pPr marL="36830" indent="0">
              <a:buFont typeface="Wingdings" panose="05000000000000000000" charset="0"/>
              <a:buNone/>
            </a:pPr>
            <a:r>
              <a:rPr lang="en-US" i="0" dirty="0">
                <a:solidFill>
                  <a:srgbClr val="000000"/>
                </a:solidFill>
                <a:effectLst/>
                <a:latin typeface="+mj-lt"/>
                <a:cs typeface="+mj-lt"/>
                <a:sym typeface="+mn-ea"/>
              </a:rPr>
              <a:t>Passive infrared (PIR) sensors use a pair of pyroelectric sensors to detect heat energy in the surrounding environment. These two sensors sit beside each other, and when the signal differential between the two sensors changes (if a person enters the room, for example), the sensor will engage.</a:t>
            </a:r>
            <a:endParaRPr lang="en-US" i="0" dirty="0">
              <a:solidFill>
                <a:srgbClr val="000000"/>
              </a:solidFill>
              <a:effectLst/>
              <a:latin typeface="+mj-lt"/>
              <a:cs typeface="+mj-lt"/>
              <a:sym typeface="+mn-ea"/>
            </a:endParaRPr>
          </a:p>
          <a:p>
            <a:pPr marL="36830" indent="0">
              <a:buFont typeface="Wingdings" panose="05000000000000000000" charset="0"/>
              <a:buNone/>
            </a:pPr>
            <a:r>
              <a:rPr lang="en-US" b="1" i="0" dirty="0">
                <a:solidFill>
                  <a:srgbClr val="000000"/>
                </a:solidFill>
                <a:effectLst/>
                <a:latin typeface="+mj-lt"/>
                <a:cs typeface="+mj-lt"/>
                <a:sym typeface="+mn-ea"/>
              </a:rPr>
              <a:t>Range:</a:t>
            </a:r>
            <a:endParaRPr lang="en-US" b="1" i="0" dirty="0">
              <a:solidFill>
                <a:srgbClr val="000000"/>
              </a:solidFill>
              <a:effectLst/>
              <a:latin typeface="+mj-lt"/>
              <a:cs typeface="+mj-lt"/>
              <a:sym typeface="+mn-ea"/>
            </a:endParaRPr>
          </a:p>
          <a:p>
            <a:pPr marL="36830" indent="0">
              <a:buFont typeface="Wingdings" panose="05000000000000000000" charset="0"/>
              <a:buNone/>
            </a:pPr>
            <a:r>
              <a:rPr lang="en-US" b="0" i="0" dirty="0">
                <a:solidFill>
                  <a:srgbClr val="000000"/>
                </a:solidFill>
                <a:effectLst/>
                <a:latin typeface="+mj-lt"/>
                <a:cs typeface="+mj-lt"/>
                <a:sym typeface="+mn-ea"/>
              </a:rPr>
              <a:t>Since PIR sensors have ranges of up to 10 meters (30 feet), a single detector placed near the entrance is typically all that is necessary for rooms with only a single entrance.</a:t>
            </a:r>
            <a:endParaRPr lang="en-US" b="0" i="0" dirty="0">
              <a:solidFill>
                <a:srgbClr val="000000"/>
              </a:solidFill>
              <a:effectLst/>
              <a:latin typeface="+mj-lt"/>
              <a:cs typeface="+mj-lt"/>
              <a:sym typeface="+mn-ea"/>
            </a:endParaRPr>
          </a:p>
        </p:txBody>
      </p:sp>
      <p:sp>
        <p:nvSpPr>
          <p:cNvPr id="3" name="Content Placeholder 2"/>
          <p:cNvSpPr>
            <a:spLocks noGrp="1"/>
          </p:cNvSpPr>
          <p:nvPr/>
        </p:nvSpPr>
        <p:spPr>
          <a:xfrm>
            <a:off x="1178560" y="1970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sp>
        <p:nvSpPr>
          <p:cNvPr id="6" name="Content Placeholder 2"/>
          <p:cNvSpPr>
            <a:spLocks noGrp="1"/>
          </p:cNvSpPr>
          <p:nvPr/>
        </p:nvSpPr>
        <p:spPr>
          <a:xfrm>
            <a:off x="1082040" y="2097881"/>
            <a:ext cx="10363200" cy="34242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6830" indent="0">
              <a:buNone/>
            </a:pPr>
            <a:endParaRPr lang="en-US" sz="2800" b="0" i="0" dirty="0">
              <a:solidFill>
                <a:srgbClr val="000000"/>
              </a:solidFill>
              <a:effectLst/>
              <a:latin typeface="+mj-lt"/>
              <a:cs typeface="+mj-lt"/>
            </a:endParaRPr>
          </a:p>
        </p:txBody>
      </p:sp>
      <p:pic>
        <p:nvPicPr>
          <p:cNvPr id="100" name="Picture 99"/>
          <p:cNvPicPr/>
          <p:nvPr/>
        </p:nvPicPr>
        <p:blipFill>
          <a:blip r:embed="rId1"/>
          <a:stretch>
            <a:fillRect/>
          </a:stretch>
        </p:blipFill>
        <p:spPr>
          <a:xfrm>
            <a:off x="8186420" y="1574800"/>
            <a:ext cx="3091180" cy="306959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9475" y="398780"/>
            <a:ext cx="9605645" cy="1059180"/>
          </a:xfrm>
        </p:spPr>
        <p:txBody>
          <a:bodyPr/>
          <a:lstStyle/>
          <a:p>
            <a:pPr algn="ctr"/>
            <a:r>
              <a:rPr lang="en-IN" dirty="0"/>
              <a:t>IMPLEMENTATION  </a:t>
            </a:r>
            <a:endParaRPr lang="en-IN" dirty="0"/>
          </a:p>
        </p:txBody>
      </p:sp>
      <p:sp>
        <p:nvSpPr>
          <p:cNvPr id="3" name="Content Placeholder 2"/>
          <p:cNvSpPr>
            <a:spLocks noGrp="1"/>
          </p:cNvSpPr>
          <p:nvPr>
            <p:ph sz="half" idx="4294967295"/>
          </p:nvPr>
        </p:nvSpPr>
        <p:spPr>
          <a:xfrm>
            <a:off x="284480" y="3050540"/>
            <a:ext cx="2105660" cy="492125"/>
          </a:xfrm>
        </p:spPr>
        <p:txBody>
          <a:bodyPr>
            <a:noAutofit/>
          </a:bodyPr>
          <a:lstStyle/>
          <a:p>
            <a:pPr marL="0" indent="0">
              <a:buNone/>
            </a:pPr>
            <a:r>
              <a:rPr lang="en-US" altLang="en-IN" b="1" dirty="0"/>
              <a:t>PROTOTYPE</a:t>
            </a:r>
            <a:endParaRPr lang="en-US" altLang="en-IN" b="1" dirty="0"/>
          </a:p>
          <a:p>
            <a:pPr marL="0" indent="0">
              <a:buNone/>
            </a:pPr>
            <a:endParaRPr lang="en-US" altLang="en-IN" b="1" dirty="0"/>
          </a:p>
        </p:txBody>
      </p:sp>
      <p:pic>
        <p:nvPicPr>
          <p:cNvPr id="4" name="Content Placeholder 3"/>
          <p:cNvPicPr>
            <a:picLocks noChangeAspect="1"/>
          </p:cNvPicPr>
          <p:nvPr>
            <p:ph sz="half" idx="4294967295"/>
          </p:nvPr>
        </p:nvPicPr>
        <p:blipFill>
          <a:blip r:embed="rId1"/>
          <a:stretch>
            <a:fillRect/>
          </a:stretch>
        </p:blipFill>
        <p:spPr>
          <a:xfrm>
            <a:off x="3565525" y="1662430"/>
            <a:ext cx="7175500" cy="3990340"/>
          </a:xfrm>
          <a:prstGeom prst="rect">
            <a:avLst/>
          </a:prstGeom>
        </p:spPr>
      </p:pic>
      <p:cxnSp>
        <p:nvCxnSpPr>
          <p:cNvPr id="8" name="Straight Connector 7"/>
          <p:cNvCxnSpPr/>
          <p:nvPr/>
        </p:nvCxnSpPr>
        <p:spPr>
          <a:xfrm>
            <a:off x="2586245" y="1971923"/>
            <a:ext cx="0" cy="26504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0</TotalTime>
  <Words>3914</Words>
  <Application>WPS Presentation</Application>
  <PresentationFormat>Widescreen</PresentationFormat>
  <Paragraphs>104</Paragraphs>
  <Slides>14</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Wingdings</vt:lpstr>
      <vt:lpstr>Calibri</vt:lpstr>
      <vt:lpstr>Gill Sans MT</vt:lpstr>
      <vt:lpstr>Microsoft YaHei</vt:lpstr>
      <vt:lpstr>Arial Unicode MS</vt:lpstr>
      <vt:lpstr>Gallery</vt:lpstr>
      <vt:lpstr>WAREHOUSE MANAGEMENT</vt:lpstr>
      <vt:lpstr>PowerPoint 演示文稿</vt:lpstr>
      <vt:lpstr>ABSTRACT</vt:lpstr>
      <vt:lpstr>Introduction </vt:lpstr>
      <vt:lpstr>our idea  </vt:lpstr>
      <vt:lpstr>our idea  </vt:lpstr>
      <vt:lpstr>our idea  </vt:lpstr>
      <vt:lpstr>our idea  </vt:lpstr>
      <vt:lpstr>IMPLEMENTATION  </vt:lpstr>
      <vt:lpstr>IMPLEMENTATION  </vt:lpstr>
      <vt:lpstr>IMPLEMENTATION  </vt:lpstr>
      <vt:lpstr>ADVANTAGES</vt:lpstr>
      <vt:lpstr>FUTURE ENHANCEMENT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WAREHOUSE MANAGEMENT</dc:title>
  <dc:creator>Madhumitha A</dc:creator>
  <cp:lastModifiedBy>lethika rajeshkanna</cp:lastModifiedBy>
  <cp:revision>6</cp:revision>
  <dcterms:created xsi:type="dcterms:W3CDTF">2022-10-27T14:30:00Z</dcterms:created>
  <dcterms:modified xsi:type="dcterms:W3CDTF">2022-11-24T05:36:22Z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FD8EDE7E31994622811C713027231FB6</vt:lpwstr>
  </property>
  <property fmtid="{D5CDD505-2E9C-101B-9397-08002B2CF9AE}" pid="4" name="KSOProductBuildVer">
    <vt:lpwstr>1033-11.2.0.11380</vt:lpwstr>
  </property>
</Properties>
</file>